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Default Extension="bin" ContentType="application/vnd.openxmlformats-officedocument.oleObject"/>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1" r:id="rId2"/>
    <p:sldId id="276" r:id="rId3"/>
    <p:sldId id="258" r:id="rId4"/>
    <p:sldId id="259" r:id="rId5"/>
    <p:sldId id="260" r:id="rId6"/>
    <p:sldId id="264" r:id="rId7"/>
    <p:sldId id="265" r:id="rId8"/>
    <p:sldId id="266" r:id="rId9"/>
    <p:sldId id="267" r:id="rId10"/>
    <p:sldId id="268" r:id="rId11"/>
    <p:sldId id="269" r:id="rId12"/>
    <p:sldId id="270" r:id="rId13"/>
    <p:sldId id="275" r:id="rId14"/>
    <p:sldId id="271" r:id="rId15"/>
    <p:sldId id="272" r:id="rId16"/>
    <p:sldId id="273" r:id="rId17"/>
    <p:sldId id="274" r:id="rId18"/>
    <p:sldId id="277" r:id="rId19"/>
    <p:sldId id="256" r:id="rId20"/>
    <p:sldId id="262"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3" d="100"/>
          <a:sy n="83" d="100"/>
        </p:scale>
        <p:origin x="-1426" y="-77"/>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AFE0244-C684-4504-A638-52751B18F35F}" type="datetimeFigureOut">
              <a:rPr lang="en-US" smtClean="0"/>
              <a:pPr/>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F4AA5-B002-4B64-B7E8-3B41AF35699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AFE0244-C684-4504-A638-52751B18F35F}" type="datetimeFigureOut">
              <a:rPr lang="en-US" smtClean="0"/>
              <a:pPr/>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F4AA5-B002-4B64-B7E8-3B41AF35699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AFE0244-C684-4504-A638-52751B18F35F}" type="datetimeFigureOut">
              <a:rPr lang="en-US" smtClean="0"/>
              <a:pPr/>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F4AA5-B002-4B64-B7E8-3B41AF35699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AFE0244-C684-4504-A638-52751B18F35F}" type="datetimeFigureOut">
              <a:rPr lang="en-US" smtClean="0"/>
              <a:pPr/>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F4AA5-B002-4B64-B7E8-3B41AF35699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AFE0244-C684-4504-A638-52751B18F35F}" type="datetimeFigureOut">
              <a:rPr lang="en-US" smtClean="0"/>
              <a:pPr/>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F4AA5-B002-4B64-B7E8-3B41AF35699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AFE0244-C684-4504-A638-52751B18F35F}" type="datetimeFigureOut">
              <a:rPr lang="en-US" smtClean="0"/>
              <a:pPr/>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0F4AA5-B002-4B64-B7E8-3B41AF35699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AFE0244-C684-4504-A638-52751B18F35F}" type="datetimeFigureOut">
              <a:rPr lang="en-US" smtClean="0"/>
              <a:pPr/>
              <a:t>11/25/2020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0F4AA5-B002-4B64-B7E8-3B41AF35699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AFE0244-C684-4504-A638-52751B18F35F}" type="datetimeFigureOut">
              <a:rPr lang="en-US" smtClean="0"/>
              <a:pPr/>
              <a:t>11/25/2020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0F4AA5-B002-4B64-B7E8-3B41AF35699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FE0244-C684-4504-A638-52751B18F35F}" type="datetimeFigureOut">
              <a:rPr lang="en-US" smtClean="0"/>
              <a:pPr/>
              <a:t>11/25/2020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0F4AA5-B002-4B64-B7E8-3B41AF35699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AFE0244-C684-4504-A638-52751B18F35F}" type="datetimeFigureOut">
              <a:rPr lang="en-US" smtClean="0"/>
              <a:pPr/>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0F4AA5-B002-4B64-B7E8-3B41AF35699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AFE0244-C684-4504-A638-52751B18F35F}" type="datetimeFigureOut">
              <a:rPr lang="en-US" smtClean="0"/>
              <a:pPr/>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0F4AA5-B002-4B64-B7E8-3B41AF35699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FE0244-C684-4504-A638-52751B18F35F}" type="datetimeFigureOut">
              <a:rPr lang="en-US" smtClean="0"/>
              <a:pPr/>
              <a:t>11/25/2020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0F4AA5-B002-4B64-B7E8-3B41AF35699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smtClean="0">
                <a:solidFill>
                  <a:schemeClr val="accent2">
                    <a:lumMod val="75000"/>
                  </a:schemeClr>
                </a:solidFill>
              </a:rPr>
              <a:t>SMART SHOPPING CART WITH AUTOMATIC BILLING SYSTEM BASED ON </a:t>
            </a:r>
            <a:r>
              <a:rPr lang="en-US" sz="2000" b="1" dirty="0" err="1" smtClean="0">
                <a:solidFill>
                  <a:schemeClr val="accent2">
                    <a:lumMod val="75000"/>
                  </a:schemeClr>
                </a:solidFill>
              </a:rPr>
              <a:t>IoT</a:t>
            </a:r>
            <a:endParaRPr lang="en-US" sz="2000" b="1" dirty="0">
              <a:solidFill>
                <a:schemeClr val="accent2">
                  <a:lumMod val="75000"/>
                </a:schemeClr>
              </a:solidFill>
            </a:endParaRPr>
          </a:p>
        </p:txBody>
      </p:sp>
      <p:sp>
        <p:nvSpPr>
          <p:cNvPr id="3" name="Content Placeholder 2"/>
          <p:cNvSpPr>
            <a:spLocks noGrp="1"/>
          </p:cNvSpPr>
          <p:nvPr>
            <p:ph idx="1"/>
          </p:nvPr>
        </p:nvSpPr>
        <p:spPr>
          <a:xfrm>
            <a:off x="457200" y="1295400"/>
            <a:ext cx="8229600" cy="4830763"/>
          </a:xfrm>
        </p:spPr>
        <p:txBody>
          <a:bodyPr>
            <a:noAutofit/>
          </a:bodyPr>
          <a:lstStyle/>
          <a:p>
            <a:r>
              <a:rPr lang="en-US" sz="2000" dirty="0" smtClean="0">
                <a:solidFill>
                  <a:schemeClr val="accent1">
                    <a:lumMod val="75000"/>
                  </a:schemeClr>
                </a:solidFill>
              </a:rPr>
              <a:t>Everyday, people go grocery shopping and often have a hard time to calculate the price of all items, wait long in queue for payments, and finally struggle to bring the items to their vehicles or carry them back home by hand. This seemingly trivial-yet-taxing matter can be made a lot easier with the help of smart shopping cart with automatic billing system. </a:t>
            </a:r>
            <a:endParaRPr lang="en-US" sz="2000" dirty="0">
              <a:solidFill>
                <a:schemeClr val="accent1">
                  <a:lumMod val="7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RESULT</a:t>
            </a:r>
            <a:endParaRPr lang="en-US" b="1" dirty="0">
              <a:solidFill>
                <a:srgbClr val="C00000"/>
              </a:solidFill>
            </a:endParaRPr>
          </a:p>
        </p:txBody>
      </p:sp>
      <p:pic>
        <p:nvPicPr>
          <p:cNvPr id="4" name="Content Placeholder 3" descr="C:\Users\Rayhan Hussain\Pictures\Screenshots\Screenshot (174).png"/>
          <p:cNvPicPr>
            <a:picLocks noGrp="1"/>
          </p:cNvPicPr>
          <p:nvPr>
            <p:ph idx="1"/>
          </p:nvPr>
        </p:nvPicPr>
        <p:blipFill>
          <a:blip r:embed="rId2" cstate="print"/>
          <a:srcRect/>
          <a:stretch>
            <a:fillRect/>
          </a:stretch>
        </p:blipFill>
        <p:spPr bwMode="auto">
          <a:xfrm>
            <a:off x="902218" y="1600200"/>
            <a:ext cx="7339563" cy="4525963"/>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341438"/>
          </a:xfrm>
        </p:spPr>
        <p:txBody>
          <a:bodyPr>
            <a:normAutofit fontScale="90000"/>
          </a:bodyPr>
          <a:lstStyle/>
          <a:p>
            <a:r>
              <a:rPr lang="en-US" sz="3600" b="1" dirty="0" smtClean="0">
                <a:solidFill>
                  <a:srgbClr val="C00000"/>
                </a:solidFill>
              </a:rPr>
              <a:t/>
            </a:r>
            <a:br>
              <a:rPr lang="en-US" sz="3600" b="1" dirty="0" smtClean="0">
                <a:solidFill>
                  <a:srgbClr val="C00000"/>
                </a:solidFill>
              </a:rPr>
            </a:br>
            <a:r>
              <a:rPr lang="en-US" sz="3600" b="1" dirty="0" smtClean="0">
                <a:solidFill>
                  <a:srgbClr val="C00000"/>
                </a:solidFill>
              </a:rPr>
              <a:t>VIDEO </a:t>
            </a:r>
            <a:r>
              <a:rPr lang="en-US" sz="3600" b="1" dirty="0" smtClean="0">
                <a:solidFill>
                  <a:srgbClr val="C00000"/>
                </a:solidFill>
              </a:rPr>
              <a:t>OF DC MOTOR CONTROL USING X VALUE ONLY :</a:t>
            </a:r>
            <a:r>
              <a:rPr lang="en-US" dirty="0" smtClean="0"/>
              <a:t/>
            </a:r>
            <a:br>
              <a:rPr lang="en-US" dirty="0" smtClean="0"/>
            </a:br>
            <a:endParaRPr lang="en-US" dirty="0"/>
          </a:p>
        </p:txBody>
      </p:sp>
      <p:sp>
        <p:nvSpPr>
          <p:cNvPr id="3" name="Content Placeholder 2"/>
          <p:cNvSpPr>
            <a:spLocks noGrp="1"/>
          </p:cNvSpPr>
          <p:nvPr>
            <p:ph idx="1"/>
          </p:nvPr>
        </p:nvSpPr>
        <p:spPr/>
        <p:txBody>
          <a:bodyPr/>
          <a:lstStyle/>
          <a:p>
            <a:endParaRPr lang="en-US" dirty="0"/>
          </a:p>
        </p:txBody>
      </p:sp>
      <p:graphicFrame>
        <p:nvGraphicFramePr>
          <p:cNvPr id="1026" name="Object 2"/>
          <p:cNvGraphicFramePr>
            <a:graphicFrameLocks noChangeAspect="1"/>
          </p:cNvGraphicFramePr>
          <p:nvPr/>
        </p:nvGraphicFramePr>
        <p:xfrm>
          <a:off x="457200" y="1600200"/>
          <a:ext cx="8229600" cy="4419600"/>
        </p:xfrm>
        <a:graphic>
          <a:graphicData uri="http://schemas.openxmlformats.org/presentationml/2006/ole">
            <p:oleObj spid="_x0000_s1026" name="Packager Shell Object" showAsIcon="1" r:id="rId3" imgW="1264320" imgH="437400" progId="Package">
              <p:embed/>
            </p:oleObj>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RFID with </a:t>
            </a:r>
            <a:r>
              <a:rPr lang="en-US" b="1" dirty="0" err="1" smtClean="0">
                <a:solidFill>
                  <a:srgbClr val="C00000"/>
                </a:solidFill>
              </a:rPr>
              <a:t>arduino</a:t>
            </a:r>
            <a:r>
              <a:rPr lang="en-US" b="1" dirty="0" smtClean="0">
                <a:solidFill>
                  <a:srgbClr val="C00000"/>
                </a:solidFill>
              </a:rPr>
              <a:t>:</a:t>
            </a:r>
            <a:endParaRPr lang="en-US" b="1" dirty="0">
              <a:solidFill>
                <a:srgbClr val="C00000"/>
              </a:solidFill>
            </a:endParaRPr>
          </a:p>
        </p:txBody>
      </p:sp>
      <p:pic>
        <p:nvPicPr>
          <p:cNvPr id="4" name="Content Placeholder 3" descr="RFID basics and RFID module interfacing with Arduino"/>
          <p:cNvPicPr>
            <a:picLocks noGrp="1"/>
          </p:cNvPicPr>
          <p:nvPr>
            <p:ph idx="1"/>
          </p:nvPr>
        </p:nvPicPr>
        <p:blipFill>
          <a:blip r:embed="rId2" cstate="print"/>
          <a:srcRect/>
          <a:stretch>
            <a:fillRect/>
          </a:stretch>
        </p:blipFill>
        <p:spPr bwMode="auto">
          <a:xfrm>
            <a:off x="1371600" y="1752600"/>
            <a:ext cx="6172200" cy="4343400"/>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lumMod val="75000"/>
                  </a:schemeClr>
                </a:solidFill>
              </a:rPr>
              <a:t>RFID</a:t>
            </a:r>
            <a:endParaRPr lang="en-US" dirty="0">
              <a:solidFill>
                <a:schemeClr val="accent2">
                  <a:lumMod val="75000"/>
                </a:schemeClr>
              </a:solidFill>
            </a:endParaRPr>
          </a:p>
        </p:txBody>
      </p:sp>
      <p:pic>
        <p:nvPicPr>
          <p:cNvPr id="4" name="Content Placeholder 3" descr="RFID &amp; NFC Solution.jpg"/>
          <p:cNvPicPr>
            <a:picLocks noGrp="1" noChangeAspect="1"/>
          </p:cNvPicPr>
          <p:nvPr>
            <p:ph idx="1"/>
          </p:nvPr>
        </p:nvPicPr>
        <p:blipFill>
          <a:blip r:embed="rId2" cstate="print"/>
          <a:stretch>
            <a:fillRect/>
          </a:stretch>
        </p:blipFill>
        <p:spPr>
          <a:xfrm>
            <a:off x="984894" y="1600200"/>
            <a:ext cx="7174212" cy="4525963"/>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sz="2800" dirty="0" smtClean="0"/>
              <a:t>In this </a:t>
            </a:r>
            <a:r>
              <a:rPr lang="en-US" sz="2800" dirty="0" err="1" smtClean="0"/>
              <a:t>article,we</a:t>
            </a:r>
            <a:r>
              <a:rPr lang="en-US" sz="2800" dirty="0" smtClean="0"/>
              <a:t> are going to talk about RFID. In our project we will use lots of tag value which we consider as product tag number . The </a:t>
            </a:r>
            <a:r>
              <a:rPr lang="en-US" sz="2800" dirty="0" err="1" smtClean="0"/>
              <a:t>rfid</a:t>
            </a:r>
            <a:r>
              <a:rPr lang="en-US" sz="2800" dirty="0" smtClean="0"/>
              <a:t> will work as a scanner and all the product will be scanned automatically when the customer will try to put it on the box or trolley.</a:t>
            </a:r>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5440363"/>
          </a:xfrm>
        </p:spPr>
        <p:txBody>
          <a:bodyPr>
            <a:normAutofit fontScale="92500" lnSpcReduction="20000"/>
          </a:bodyPr>
          <a:lstStyle/>
          <a:p>
            <a:r>
              <a:rPr lang="en-US" sz="3600" b="1" dirty="0" smtClean="0">
                <a:solidFill>
                  <a:srgbClr val="C00000"/>
                </a:solidFill>
              </a:rPr>
              <a:t>INTRODUCTION OF RFID :</a:t>
            </a:r>
          </a:p>
          <a:p>
            <a:r>
              <a:rPr lang="en-US" sz="2900" dirty="0" smtClean="0"/>
              <a:t>RFID stands for radio frequency identification and it basically uses the radio waves to read the information on the tag. The RFID tags contains the embedded transmitter and receiver attached to an object.</a:t>
            </a:r>
          </a:p>
          <a:p>
            <a:r>
              <a:rPr lang="en-US" sz="2900" dirty="0" smtClean="0"/>
              <a:t>RFID is fast and does not require any contact between the reader and the tag and they can be read from feet’s away.</a:t>
            </a:r>
          </a:p>
          <a:p>
            <a:r>
              <a:rPr lang="en-US" sz="2900" dirty="0" smtClean="0"/>
              <a:t>An RFID system consists of two parts: Tag and Reader.</a:t>
            </a:r>
          </a:p>
          <a:p>
            <a:r>
              <a:rPr lang="en-US" sz="2900" dirty="0" smtClean="0"/>
              <a:t>An RFID tag contains a chip for storing information about physical object and an antenna to receive and transmit a signal. A RFID tag can usually store 1KB of data but it is enough for storing the name, credit card number, unique identification number, birth date and some more information</a:t>
            </a:r>
            <a:endParaRPr lang="en-US" sz="29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lstStyle/>
          <a:p>
            <a:r>
              <a:rPr lang="en-US" b="1" dirty="0" smtClean="0">
                <a:solidFill>
                  <a:srgbClr val="C00000"/>
                </a:solidFill>
              </a:rPr>
              <a:t>RFID Reader</a:t>
            </a:r>
          </a:p>
          <a:p>
            <a:r>
              <a:rPr lang="en-US" sz="1600" dirty="0" smtClean="0"/>
              <a:t>The RFID reader performs two functions: Transmit and receive. So you can also say it a transceiver. The RFID reader contains an antenna, radio frequency module and a control </a:t>
            </a:r>
            <a:r>
              <a:rPr lang="en-US" sz="1600" dirty="0" smtClean="0"/>
              <a:t>unit.</a:t>
            </a:r>
          </a:p>
          <a:p>
            <a:r>
              <a:rPr lang="en-US" sz="2000" b="1" dirty="0" smtClean="0">
                <a:solidFill>
                  <a:srgbClr val="C00000"/>
                </a:solidFill>
              </a:rPr>
              <a:t>How RFID works</a:t>
            </a:r>
          </a:p>
          <a:p>
            <a:r>
              <a:rPr lang="en-US" sz="1600" dirty="0" smtClean="0"/>
              <a:t>The RFID reader generates a high frequency electromagnetic field and when the tag comes near it, a voltage is induced in tags antenna coil due to induction. This induced voltage acts as power for the tag. The </a:t>
            </a:r>
            <a:r>
              <a:rPr lang="en-US" sz="1600" dirty="0" smtClean="0"/>
              <a:t>tag. </a:t>
            </a:r>
            <a:r>
              <a:rPr lang="en-US" sz="1600" dirty="0" smtClean="0"/>
              <a:t>in return converts the signal in power and responds to the reader</a:t>
            </a:r>
            <a:endParaRPr lang="en-US" sz="1600" dirty="0"/>
          </a:p>
        </p:txBody>
      </p:sp>
      <p:pic>
        <p:nvPicPr>
          <p:cNvPr id="4" name="Picture 3" descr="https://i1.wp.com/electronicshobbyists.com/wp-content/uploads/2017/08/word-image-2.png"/>
          <p:cNvPicPr/>
          <p:nvPr/>
        </p:nvPicPr>
        <p:blipFill>
          <a:blip r:embed="rId2" cstate="print"/>
          <a:srcRect/>
          <a:stretch>
            <a:fillRect/>
          </a:stretch>
        </p:blipFill>
        <p:spPr bwMode="auto">
          <a:xfrm>
            <a:off x="1371600" y="2971800"/>
            <a:ext cx="5943600" cy="2663929"/>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t>
            </a:r>
            <a:br>
              <a:rPr lang="en-US" dirty="0" smtClean="0"/>
            </a:br>
            <a:r>
              <a:rPr lang="en-US" b="1" dirty="0" smtClean="0">
                <a:solidFill>
                  <a:srgbClr val="C00000"/>
                </a:solidFill>
              </a:rPr>
              <a:t>RFID TAG VALUE:</a:t>
            </a:r>
            <a:r>
              <a:rPr lang="en-US" dirty="0" smtClean="0"/>
              <a:t/>
            </a:r>
            <a:br>
              <a:rPr lang="en-US" dirty="0" smtClean="0"/>
            </a:br>
            <a:endParaRPr lang="en-US" dirty="0"/>
          </a:p>
        </p:txBody>
      </p:sp>
      <p:pic>
        <p:nvPicPr>
          <p:cNvPr id="4" name="Content Placeholder 3" descr="https://i1.wp.com/electronicshobbyists.com/wp-content/uploads/2017/08/word-image-5.png"/>
          <p:cNvPicPr>
            <a:picLocks noGrp="1"/>
          </p:cNvPicPr>
          <p:nvPr>
            <p:ph idx="1"/>
          </p:nvPr>
        </p:nvPicPr>
        <p:blipFill>
          <a:blip r:embed="rId2" cstate="print"/>
          <a:srcRect/>
          <a:stretch>
            <a:fillRect/>
          </a:stretch>
        </p:blipFill>
        <p:spPr bwMode="auto">
          <a:xfrm>
            <a:off x="457200" y="1524000"/>
            <a:ext cx="8458200" cy="4495800"/>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GPS MODULE</a:t>
            </a:r>
            <a:endParaRPr lang="en-US" dirty="0"/>
          </a:p>
        </p:txBody>
      </p:sp>
      <p:sp>
        <p:nvSpPr>
          <p:cNvPr id="3" name="Content Placeholder 2"/>
          <p:cNvSpPr>
            <a:spLocks noGrp="1"/>
          </p:cNvSpPr>
          <p:nvPr>
            <p:ph idx="1"/>
          </p:nvPr>
        </p:nvSpPr>
        <p:spPr/>
        <p:txBody>
          <a:bodyPr>
            <a:normAutofit/>
          </a:bodyPr>
          <a:lstStyle/>
          <a:p>
            <a:r>
              <a:rPr lang="en-US" dirty="0"/>
              <a:t>What is GPS</a:t>
            </a:r>
          </a:p>
          <a:p>
            <a:r>
              <a:rPr lang="en-US" sz="1600" dirty="0"/>
              <a:t>The Global Positioning System (GPS) is a satellite-based navigation system made up of at least 24 satellites. GPS works in any weather conditions, anywhere in the world, 24 hours a day, with no subscription fees or setup charges.</a:t>
            </a:r>
          </a:p>
          <a:p>
            <a:r>
              <a:rPr lang="en-US" dirty="0"/>
              <a:t>How GPS </a:t>
            </a:r>
            <a:r>
              <a:rPr lang="en-US" dirty="0" smtClean="0"/>
              <a:t>works</a:t>
            </a:r>
          </a:p>
          <a:p>
            <a:r>
              <a:rPr lang="en-US" sz="1600" dirty="0"/>
              <a:t>Speed</a:t>
            </a:r>
          </a:p>
          <a:p>
            <a:r>
              <a:rPr lang="en-US" sz="1600" dirty="0"/>
              <a:t>Bearing</a:t>
            </a:r>
          </a:p>
          <a:p>
            <a:r>
              <a:rPr lang="en-US" sz="1600" dirty="0"/>
              <a:t>Track</a:t>
            </a:r>
          </a:p>
          <a:p>
            <a:r>
              <a:rPr lang="en-US" sz="1600" dirty="0"/>
              <a:t>Trip dist</a:t>
            </a:r>
          </a:p>
          <a:p>
            <a:r>
              <a:rPr lang="en-US" sz="1600" dirty="0"/>
              <a:t>Distance to destination</a:t>
            </a:r>
          </a:p>
          <a:p>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533400"/>
            <a:ext cx="7772400" cy="838200"/>
          </a:xfrm>
        </p:spPr>
        <p:txBody>
          <a:bodyPr>
            <a:normAutofit fontScale="90000"/>
          </a:bodyPr>
          <a:lstStyle/>
          <a:p>
            <a:r>
              <a:rPr lang="en-US" b="1" dirty="0"/>
              <a:t>Information about GPS</a:t>
            </a:r>
            <a:br>
              <a:rPr lang="en-US" b="1" dirty="0"/>
            </a:br>
            <a:endParaRPr lang="en-US" dirty="0"/>
          </a:p>
        </p:txBody>
      </p:sp>
      <p:sp>
        <p:nvSpPr>
          <p:cNvPr id="3" name="Subtitle 2"/>
          <p:cNvSpPr>
            <a:spLocks noGrp="1"/>
          </p:cNvSpPr>
          <p:nvPr>
            <p:ph type="subTitle" idx="1"/>
          </p:nvPr>
        </p:nvSpPr>
        <p:spPr>
          <a:xfrm>
            <a:off x="1371600" y="1905000"/>
            <a:ext cx="6400800" cy="3733800"/>
          </a:xfrm>
        </p:spPr>
        <p:txBody>
          <a:bodyPr/>
          <a:lstStyle/>
          <a:p>
            <a:endParaRPr lang="en-US" dirty="0"/>
          </a:p>
        </p:txBody>
      </p:sp>
      <p:pic>
        <p:nvPicPr>
          <p:cNvPr id="4" name="Picture 3" descr="schematics-gps-arduino-module_fk9PnyryPm.jpg"/>
          <p:cNvPicPr>
            <a:picLocks noChangeAspect="1"/>
          </p:cNvPicPr>
          <p:nvPr/>
        </p:nvPicPr>
        <p:blipFill>
          <a:blip r:embed="rId2" cstate="print"/>
          <a:stretch>
            <a:fillRect/>
          </a:stretch>
        </p:blipFill>
        <p:spPr>
          <a:xfrm>
            <a:off x="1371600" y="1371600"/>
            <a:ext cx="6629400" cy="4800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2">
                    <a:lumMod val="75000"/>
                  </a:schemeClr>
                </a:solidFill>
              </a:rPr>
              <a:t>HOW IT WORKS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solidFill>
                  <a:schemeClr val="accent1">
                    <a:lumMod val="75000"/>
                  </a:schemeClr>
                </a:solidFill>
              </a:rPr>
              <a:t>This smart cart can follow user when shopping, whether indoor or outdoor, and connected to their </a:t>
            </a:r>
            <a:r>
              <a:rPr lang="en-US" dirty="0" err="1" smtClean="0">
                <a:solidFill>
                  <a:schemeClr val="accent1">
                    <a:lumMod val="75000"/>
                  </a:schemeClr>
                </a:solidFill>
              </a:rPr>
              <a:t>smartphone</a:t>
            </a:r>
            <a:r>
              <a:rPr lang="en-US" dirty="0" smtClean="0">
                <a:solidFill>
                  <a:schemeClr val="accent1">
                    <a:lumMod val="75000"/>
                  </a:schemeClr>
                </a:solidFill>
              </a:rPr>
              <a:t> to automatically calculate total shopping price and manage the payment. To follow the user, the cart’s system uses GPS when outdoor and ultrasonic sensor when indoor. It also equipped with RF-id system which can automatically scan the amount and price of each grocery item in the cart and relay the information to user’s </a:t>
            </a:r>
            <a:r>
              <a:rPr lang="en-US" dirty="0" err="1" smtClean="0">
                <a:solidFill>
                  <a:schemeClr val="accent1">
                    <a:lumMod val="75000"/>
                  </a:schemeClr>
                </a:solidFill>
              </a:rPr>
              <a:t>smartphone</a:t>
            </a:r>
            <a:r>
              <a:rPr lang="en-US" dirty="0" smtClean="0">
                <a:solidFill>
                  <a:schemeClr val="accent1">
                    <a:lumMod val="75000"/>
                  </a:schemeClr>
                </a:solidFill>
              </a:rPr>
              <a:t> using </a:t>
            </a:r>
            <a:r>
              <a:rPr lang="en-US" dirty="0" err="1" smtClean="0">
                <a:solidFill>
                  <a:schemeClr val="accent1">
                    <a:lumMod val="75000"/>
                  </a:schemeClr>
                </a:solidFill>
              </a:rPr>
              <a:t>IoT</a:t>
            </a:r>
            <a:r>
              <a:rPr lang="en-US" dirty="0" smtClean="0">
                <a:solidFill>
                  <a:schemeClr val="accent1">
                    <a:lumMod val="75000"/>
                  </a:schemeClr>
                </a:solidFill>
              </a:rPr>
              <a:t> system. On the other hand, mobile application system enables the user to get the said information. After shopping, user must make the payment before they can take the items or exit the shopping area, or else the alarm will sound off. The resulted prototype of the smart cart is smaller than normal cart, but the system can work well although the GPS is limited to certain area.</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115).png"/>
          <p:cNvPicPr>
            <a:picLocks noGrp="1" noChangeAspect="1"/>
          </p:cNvPicPr>
          <p:nvPr>
            <p:ph idx="1"/>
          </p:nvPr>
        </p:nvPicPr>
        <p:blipFill>
          <a:blip r:embed="rId2" cstate="print"/>
          <a:stretch>
            <a:fillRect/>
          </a:stretch>
        </p:blipFill>
        <p:spPr>
          <a:xfrm>
            <a:off x="152400" y="838200"/>
            <a:ext cx="5105400" cy="4525963"/>
          </a:xfrm>
        </p:spPr>
      </p:pic>
      <p:pic>
        <p:nvPicPr>
          <p:cNvPr id="5" name="Picture 4" descr="127093377_367789304325852_8117460215767324345_n.jpg"/>
          <p:cNvPicPr>
            <a:picLocks noChangeAspect="1"/>
          </p:cNvPicPr>
          <p:nvPr/>
        </p:nvPicPr>
        <p:blipFill>
          <a:blip r:embed="rId3" cstate="print"/>
          <a:stretch>
            <a:fillRect/>
          </a:stretch>
        </p:blipFill>
        <p:spPr>
          <a:xfrm>
            <a:off x="5105400" y="1066800"/>
            <a:ext cx="3857625" cy="5029200"/>
          </a:xfrm>
          <a:prstGeom prst="rect">
            <a:avLst/>
          </a:prstGeom>
        </p:spPr>
      </p:pic>
      <p:sp>
        <p:nvSpPr>
          <p:cNvPr id="6" name="Title 1"/>
          <p:cNvSpPr>
            <a:spLocks noGrp="1"/>
          </p:cNvSpPr>
          <p:nvPr>
            <p:ph type="title"/>
          </p:nvPr>
        </p:nvSpPr>
        <p:spPr>
          <a:xfrm>
            <a:off x="457200" y="152400"/>
            <a:ext cx="8229600" cy="1143000"/>
          </a:xfrm>
        </p:spPr>
        <p:txBody>
          <a:bodyPr/>
          <a:lstStyle/>
          <a:p>
            <a:r>
              <a:rPr lang="en-US" b="1" dirty="0" smtClean="0">
                <a:solidFill>
                  <a:srgbClr val="C00000"/>
                </a:solidFill>
              </a:rPr>
              <a:t>RESULT</a:t>
            </a:r>
            <a:endParaRPr lang="en-US" b="1" dirty="0">
              <a:solidFill>
                <a:srgbClr val="C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2">
                    <a:lumMod val="75000"/>
                  </a:schemeClr>
                </a:solidFill>
              </a:rPr>
              <a:t>HOW IT WORKS</a:t>
            </a:r>
            <a:endParaRPr lang="en-US" b="1" dirty="0">
              <a:solidFill>
                <a:schemeClr val="accent2">
                  <a:lumMod val="75000"/>
                </a:schemeClr>
              </a:solidFill>
            </a:endParaRPr>
          </a:p>
        </p:txBody>
      </p:sp>
      <p:sp>
        <p:nvSpPr>
          <p:cNvPr id="3" name="Content Placeholder 2"/>
          <p:cNvSpPr>
            <a:spLocks noGrp="1"/>
          </p:cNvSpPr>
          <p:nvPr>
            <p:ph idx="1"/>
          </p:nvPr>
        </p:nvSpPr>
        <p:spPr/>
        <p:txBody>
          <a:bodyPr>
            <a:normAutofit/>
          </a:bodyPr>
          <a:lstStyle/>
          <a:p>
            <a:r>
              <a:rPr lang="en-US" sz="2200" dirty="0"/>
              <a:t>In this project, we use an </a:t>
            </a:r>
            <a:r>
              <a:rPr lang="en-US" sz="2200" dirty="0" err="1"/>
              <a:t>Arduino</a:t>
            </a:r>
            <a:r>
              <a:rPr lang="en-US" sz="2200" dirty="0"/>
              <a:t> Uno to build an autonomous "follow me</a:t>
            </a:r>
            <a:r>
              <a:rPr lang="en-US" sz="2200" dirty="0" smtClean="0"/>
              <a:t>". </a:t>
            </a:r>
            <a:r>
              <a:rPr lang="en-US" sz="2200" dirty="0"/>
              <a:t>The robot </a:t>
            </a:r>
            <a:r>
              <a:rPr lang="en-US" sz="2200" dirty="0" smtClean="0"/>
              <a:t>connects </a:t>
            </a:r>
            <a:r>
              <a:rPr lang="en-US" sz="2200" dirty="0"/>
              <a:t>to a </a:t>
            </a:r>
            <a:r>
              <a:rPr lang="en-US" sz="2200" dirty="0" err="1"/>
              <a:t>smartphone</a:t>
            </a:r>
            <a:r>
              <a:rPr lang="en-US" sz="2200" dirty="0"/>
              <a:t> via </a:t>
            </a:r>
            <a:r>
              <a:rPr lang="en-US" sz="2200" dirty="0" smtClean="0"/>
              <a:t> GPS </a:t>
            </a:r>
            <a:r>
              <a:rPr lang="en-US" sz="2200" dirty="0"/>
              <a:t>to navigate. All the electronics will be contained in the base so that other objects can be carried as well</a:t>
            </a:r>
            <a:r>
              <a:rPr lang="en-US" sz="2200" dirty="0" smtClean="0"/>
              <a:t>.</a:t>
            </a:r>
          </a:p>
          <a:p>
            <a:r>
              <a:rPr lang="en-US" sz="2200" dirty="0"/>
              <a:t>the components including a L298N motor driver, PAM-7Q GPS, and HMC6883L compass were mounted inside and connected to the </a:t>
            </a:r>
            <a:r>
              <a:rPr lang="en-US" sz="2200" dirty="0" err="1"/>
              <a:t>Arduino</a:t>
            </a:r>
            <a:r>
              <a:rPr lang="en-US" sz="2200" dirty="0"/>
              <a:t> through the breadboard.</a:t>
            </a:r>
          </a:p>
          <a:p>
            <a:r>
              <a:rPr lang="en-US" sz="2200" dirty="0"/>
              <a:t>The compass </a:t>
            </a:r>
            <a:r>
              <a:rPr lang="en-US" sz="2200" dirty="0" smtClean="0"/>
              <a:t>we </a:t>
            </a:r>
            <a:r>
              <a:rPr lang="en-US" sz="2200" dirty="0"/>
              <a:t>connected the SLC and SDA pins to A5 and A4 respectively. The rest of the pins were connected through digital I/O. </a:t>
            </a:r>
          </a:p>
          <a:p>
            <a:endParaRPr lang="en-US" sz="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cap="all" dirty="0"/>
              <a:t/>
            </a:r>
            <a:br>
              <a:rPr lang="en-US" cap="all" dirty="0"/>
            </a:br>
            <a:r>
              <a:rPr lang="en-US" cap="all" dirty="0"/>
              <a:t>COMPONENTS AND SUPPLIES</a:t>
            </a:r>
            <a:r>
              <a:rPr lang="en-US" dirty="0" smtClean="0"/>
              <a:t/>
            </a:r>
            <a:br>
              <a:rPr lang="en-US" dirty="0" smtClean="0"/>
            </a:br>
            <a:endParaRPr lang="en-US" dirty="0"/>
          </a:p>
        </p:txBody>
      </p:sp>
      <p:sp>
        <p:nvSpPr>
          <p:cNvPr id="3" name="Content Placeholder 2"/>
          <p:cNvSpPr>
            <a:spLocks noGrp="1"/>
          </p:cNvSpPr>
          <p:nvPr>
            <p:ph idx="1"/>
          </p:nvPr>
        </p:nvSpPr>
        <p:spPr/>
        <p:txBody>
          <a:bodyPr>
            <a:normAutofit/>
          </a:bodyPr>
          <a:lstStyle/>
          <a:p>
            <a:r>
              <a:rPr lang="en-US" dirty="0" smtClean="0">
                <a:solidFill>
                  <a:schemeClr val="accent2">
                    <a:lumMod val="75000"/>
                  </a:schemeClr>
                </a:solidFill>
              </a:rPr>
              <a:t>ARDUINO UNO</a:t>
            </a:r>
          </a:p>
          <a:p>
            <a:r>
              <a:rPr lang="en-US" dirty="0" smtClean="0">
                <a:solidFill>
                  <a:schemeClr val="accent2">
                    <a:lumMod val="75000"/>
                  </a:schemeClr>
                </a:solidFill>
              </a:rPr>
              <a:t>GPS MODULE</a:t>
            </a:r>
          </a:p>
          <a:p>
            <a:r>
              <a:rPr lang="en-US" dirty="0" smtClean="0">
                <a:solidFill>
                  <a:schemeClr val="accent2">
                    <a:lumMod val="75000"/>
                  </a:schemeClr>
                </a:solidFill>
              </a:rPr>
              <a:t>Accelerometer</a:t>
            </a:r>
          </a:p>
          <a:p>
            <a:r>
              <a:rPr lang="en-US" dirty="0" smtClean="0">
                <a:solidFill>
                  <a:schemeClr val="accent2">
                    <a:lumMod val="75000"/>
                  </a:schemeClr>
                </a:solidFill>
              </a:rPr>
              <a:t>BREADBORD</a:t>
            </a:r>
          </a:p>
          <a:p>
            <a:r>
              <a:rPr lang="en-US" dirty="0" smtClean="0">
                <a:solidFill>
                  <a:schemeClr val="accent2">
                    <a:lumMod val="75000"/>
                  </a:schemeClr>
                </a:solidFill>
              </a:rPr>
              <a:t>RFID</a:t>
            </a:r>
          </a:p>
          <a:p>
            <a:r>
              <a:rPr lang="en-US" dirty="0" smtClean="0">
                <a:solidFill>
                  <a:schemeClr val="accent2">
                    <a:lumMod val="75000"/>
                  </a:schemeClr>
                </a:solidFill>
              </a:rPr>
              <a:t>WIRES</a:t>
            </a:r>
          </a:p>
          <a:p>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all" dirty="0"/>
              <a:t>APPS AND ONLINE SERVICES</a:t>
            </a:r>
            <a:endParaRPr lang="en-US" dirty="0"/>
          </a:p>
        </p:txBody>
      </p:sp>
      <p:pic>
        <p:nvPicPr>
          <p:cNvPr id="4" name="Content Placeholder 3" descr="Screenshot (140).png"/>
          <p:cNvPicPr>
            <a:picLocks noGrp="1" noChangeAspect="1"/>
          </p:cNvPicPr>
          <p:nvPr>
            <p:ph idx="1"/>
          </p:nvPr>
        </p:nvPicPr>
        <p:blipFill>
          <a:blip r:embed="rId2" cstate="print"/>
          <a:stretch>
            <a:fillRect/>
          </a:stretch>
        </p:blipFill>
        <p:spPr>
          <a:xfrm>
            <a:off x="1485469" y="1748336"/>
            <a:ext cx="6173062" cy="4229691"/>
          </a:xfr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chemeClr val="accent2">
                    <a:lumMod val="75000"/>
                  </a:schemeClr>
                </a:solidFill>
              </a:rPr>
              <a:t>Measuring Displacement using accelerometer:</a:t>
            </a:r>
            <a:endParaRPr lang="en-US" sz="3200" dirty="0">
              <a:solidFill>
                <a:schemeClr val="accent2">
                  <a:lumMod val="75000"/>
                </a:schemeClr>
              </a:solidFill>
            </a:endParaRPr>
          </a:p>
        </p:txBody>
      </p:sp>
      <p:sp>
        <p:nvSpPr>
          <p:cNvPr id="3" name="Content Placeholder 2"/>
          <p:cNvSpPr>
            <a:spLocks noGrp="1"/>
          </p:cNvSpPr>
          <p:nvPr>
            <p:ph idx="1"/>
          </p:nvPr>
        </p:nvSpPr>
        <p:spPr/>
        <p:txBody>
          <a:bodyPr>
            <a:normAutofit/>
          </a:bodyPr>
          <a:lstStyle/>
          <a:p>
            <a:r>
              <a:rPr lang="en-US" b="1" dirty="0" smtClean="0"/>
              <a:t>Abstract</a:t>
            </a:r>
            <a:endParaRPr lang="en-US" dirty="0" smtClean="0"/>
          </a:p>
          <a:p>
            <a:r>
              <a:rPr lang="en-US" sz="1600" dirty="0" smtClean="0"/>
              <a:t>In order to intelligently measure the displacement of moving objects, a small displacement measuring system based on MEMS (</a:t>
            </a:r>
            <a:r>
              <a:rPr lang="en-US" sz="1600" dirty="0" err="1" smtClean="0"/>
              <a:t>microelectromechanical</a:t>
            </a:r>
            <a:r>
              <a:rPr lang="en-US" sz="1600" dirty="0" smtClean="0"/>
              <a:t> system) accelerometer is designed.</a:t>
            </a:r>
          </a:p>
          <a:p>
            <a:r>
              <a:rPr lang="en-US" b="1" dirty="0" smtClean="0"/>
              <a:t> Introduction</a:t>
            </a:r>
          </a:p>
          <a:p>
            <a:r>
              <a:rPr lang="en-US" sz="1700" dirty="0" smtClean="0"/>
              <a:t>With the development of MEMS technologies, MEMS accelerometers are penetrating more and more high-end applications such as aerial </a:t>
            </a:r>
            <a:r>
              <a:rPr lang="en-US" sz="1700" b="1" dirty="0" smtClean="0">
                <a:solidFill>
                  <a:schemeClr val="accent5">
                    <a:lumMod val="50000"/>
                  </a:schemeClr>
                </a:solidFill>
              </a:rPr>
              <a:t>navigation, earthquake detection, and gravity measurement</a:t>
            </a:r>
            <a:r>
              <a:rPr lang="en-US" sz="1700" dirty="0" smtClean="0"/>
              <a:t> . MEMS accelerometer has the characteristics of small size, light weight, and strong impact resistance.</a:t>
            </a:r>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accent2">
                    <a:lumMod val="75000"/>
                  </a:schemeClr>
                </a:solidFill>
              </a:rPr>
              <a:t>Measuring Displacement:</a:t>
            </a:r>
            <a:r>
              <a:rPr lang="en-US" dirty="0" smtClean="0"/>
              <a:t/>
            </a:r>
            <a:br>
              <a:rPr lang="en-US" dirty="0" smtClean="0"/>
            </a:br>
            <a:endParaRPr lang="en-US" dirty="0"/>
          </a:p>
        </p:txBody>
      </p:sp>
      <p:pic>
        <p:nvPicPr>
          <p:cNvPr id="4" name="Content Placeholder 3" descr="C:\Users\Rayhan Hussain\Pictures\Screenshots\Screenshot (170).png"/>
          <p:cNvPicPr>
            <a:picLocks noGrp="1"/>
          </p:cNvPicPr>
          <p:nvPr>
            <p:ph idx="1"/>
          </p:nvPr>
        </p:nvPicPr>
        <p:blipFill>
          <a:blip r:embed="rId2" cstate="print"/>
          <a:srcRect/>
          <a:stretch>
            <a:fillRect/>
          </a:stretch>
        </p:blipFill>
        <p:spPr bwMode="auto">
          <a:xfrm>
            <a:off x="1199933" y="1600200"/>
            <a:ext cx="6744133" cy="4525963"/>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Users\Rayhan Hussain\Pictures\Screenshots\Screenshot (168).png"/>
          <p:cNvPicPr>
            <a:picLocks noGrp="1"/>
          </p:cNvPicPr>
          <p:nvPr>
            <p:ph idx="1"/>
          </p:nvPr>
        </p:nvPicPr>
        <p:blipFill>
          <a:blip r:embed="rId2" cstate="print"/>
          <a:srcRect/>
          <a:stretch>
            <a:fillRect/>
          </a:stretch>
        </p:blipFill>
        <p:spPr bwMode="auto">
          <a:xfrm>
            <a:off x="1552104" y="533400"/>
            <a:ext cx="6039792" cy="5592763"/>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5440363"/>
          </a:xfrm>
        </p:spPr>
        <p:txBody>
          <a:bodyPr/>
          <a:lstStyle/>
          <a:p>
            <a:r>
              <a:rPr lang="en-US" dirty="0" smtClean="0"/>
              <a:t>Through simulation experiments, it is found that the system has good </a:t>
            </a:r>
            <a:r>
              <a:rPr lang="en-US" dirty="0" err="1" smtClean="0"/>
              <a:t>antioverload</a:t>
            </a:r>
            <a:r>
              <a:rPr lang="en-US" dirty="0" smtClean="0"/>
              <a:t> capability, and the displacement measurement average accuracy can reach 0.96%, which has very important engineering significance..</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296</TotalTime>
  <Words>766</Words>
  <Application>Microsoft Office PowerPoint</Application>
  <PresentationFormat>On-screen Show (4:3)</PresentationFormat>
  <Paragraphs>49</Paragraphs>
  <Slides>20</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2" baseType="lpstr">
      <vt:lpstr>Office Theme</vt:lpstr>
      <vt:lpstr>Package</vt:lpstr>
      <vt:lpstr>SMART SHOPPING CART WITH AUTOMATIC BILLING SYSTEM BASED ON IoT</vt:lpstr>
      <vt:lpstr>HOW IT WORKS</vt:lpstr>
      <vt:lpstr>HOW IT WORKS</vt:lpstr>
      <vt:lpstr> COMPONENTS AND SUPPLIES </vt:lpstr>
      <vt:lpstr>APPS AND ONLINE SERVICES</vt:lpstr>
      <vt:lpstr>Measuring Displacement using accelerometer:</vt:lpstr>
      <vt:lpstr>Measuring Displacement: </vt:lpstr>
      <vt:lpstr>Slide 8</vt:lpstr>
      <vt:lpstr>Slide 9</vt:lpstr>
      <vt:lpstr>RESULT</vt:lpstr>
      <vt:lpstr> VIDEO OF DC MOTOR CONTROL USING X VALUE ONLY : </vt:lpstr>
      <vt:lpstr>RFID with arduino:</vt:lpstr>
      <vt:lpstr>RFID</vt:lpstr>
      <vt:lpstr>Slide 14</vt:lpstr>
      <vt:lpstr>Slide 15</vt:lpstr>
      <vt:lpstr>Slide 16</vt:lpstr>
      <vt:lpstr>  RFID TAG VALUE: </vt:lpstr>
      <vt:lpstr>GPS MODULE</vt:lpstr>
      <vt:lpstr>Information about GPS </vt:lpstr>
      <vt:lpstr>RESULT</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about GPS</dc:title>
  <dc:creator>Tipu Sultan</dc:creator>
  <cp:lastModifiedBy>Tipu Sultan</cp:lastModifiedBy>
  <cp:revision>30</cp:revision>
  <dcterms:created xsi:type="dcterms:W3CDTF">2020-11-24T09:46:17Z</dcterms:created>
  <dcterms:modified xsi:type="dcterms:W3CDTF">2020-11-24T18:06:25Z</dcterms:modified>
</cp:coreProperties>
</file>